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sldIdLst>
    <p:sldId id="256" r:id="rId4"/>
    <p:sldId id="257" r:id="rId5"/>
    <p:sldId id="258" r:id="rId6"/>
    <p:sldId id="259" r:id="rId7"/>
    <p:sldId id="260" r:id="rId8"/>
    <p:sldId id="261" r:id="rId9"/>
    <p:sldId id="262" r:id="rId10"/>
    <p:sldId id="263" r:id="rId11"/>
  </p:sldIdLst>
  <p:sldSz cy="6858000" cx="12192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slide" Target="slides/slide1.xml"/><Relationship Id="rId11" Type="http://schemas.openxmlformats.org/officeDocument/2006/relationships/slide" Target="slides/slide8.xml"/><Relationship Id="rId10" Type="http://schemas.openxmlformats.org/officeDocument/2006/relationships/slide" Target="slides/slide7.xml"/><Relationship Id="rId9" Type="http://schemas.openxmlformats.org/officeDocument/2006/relationships/slide" Target="slides/slide6.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82282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6960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1813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67817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43061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62824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08946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68783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12086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40675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1276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09987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10/1/2023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088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10/1/2023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07269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10/1/2023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39042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10/1/2023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8987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78775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10/1/2023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9083299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6.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1"/>
          <p:cNvSpPr txBox="1"/>
          <p:nvPr>
            <p:ph type="ctrTitle"/>
          </p:nvPr>
        </p:nvSpPr>
        <p:spPr>
          <a:xfrm>
            <a:off x="5285609" y="1447800"/>
            <a:ext cx="6258600" cy="33297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sz="4000"/>
              <a:t>   AIR QUALITY ANALYSIS    </a:t>
            </a:r>
            <a:br>
              <a:rPr lang="en-US" sz="4000"/>
            </a:br>
            <a:r>
              <a:rPr lang="en-US" sz="4000"/>
              <a:t> AND PRECTION  IN</a:t>
            </a:r>
            <a:br>
              <a:rPr lang="en-US" sz="4000"/>
            </a:br>
            <a:r>
              <a:rPr lang="en-US" sz="4000"/>
              <a:t>    TAMIL NADU</a:t>
            </a:r>
            <a:br>
              <a:rPr lang="en-US" sz="4000"/>
            </a:br>
            <a:endParaRPr/>
          </a:p>
        </p:txBody>
      </p:sp>
      <p:sp>
        <p:nvSpPr>
          <p:cNvPr id="35" name="Google Shape;35;p1"/>
          <p:cNvSpPr txBox="1"/>
          <p:nvPr>
            <p:ph idx="1" type="subTitle"/>
          </p:nvPr>
        </p:nvSpPr>
        <p:spPr>
          <a:xfrm>
            <a:off x="5285609" y="4777379"/>
            <a:ext cx="6258600" cy="14709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0"/>
              </a:spcBef>
              <a:spcAft>
                <a:spcPts val="0"/>
              </a:spcAft>
              <a:buSzPct val="80000"/>
              <a:buNone/>
            </a:pPr>
            <a:r>
              <a:rPr lang="en-US" sz="2800"/>
              <a:t>PROJECT REPORT PHASE-1</a:t>
            </a:r>
            <a:endParaRPr/>
          </a:p>
          <a:p>
            <a:pPr indent="0" lvl="0" marL="0" rtl="0" algn="l">
              <a:spcBef>
                <a:spcPts val="1000"/>
              </a:spcBef>
              <a:spcAft>
                <a:spcPts val="0"/>
              </a:spcAft>
              <a:buSzPct val="80000"/>
              <a:buNone/>
            </a:pPr>
            <a:r>
              <a:rPr lang="en-US" sz="2800"/>
              <a:t>        SUBMITTED BY,</a:t>
            </a:r>
            <a:endParaRPr/>
          </a:p>
          <a:p>
            <a:pPr indent="0" lvl="0" marL="0" rtl="0" algn="l">
              <a:spcBef>
                <a:spcPts val="1000"/>
              </a:spcBef>
              <a:spcAft>
                <a:spcPts val="0"/>
              </a:spcAft>
              <a:buSzPct val="80000"/>
              <a:buNone/>
            </a:pPr>
            <a:r>
              <a:rPr lang="en-US" sz="2800"/>
              <a:t>              AKASH. SG</a:t>
            </a:r>
            <a:endParaRPr/>
          </a:p>
          <a:p>
            <a:pPr indent="0" lvl="0" marL="0" rtl="0" algn="l">
              <a:spcBef>
                <a:spcPts val="1000"/>
              </a:spcBef>
              <a:spcAft>
                <a:spcPts val="0"/>
              </a:spcAft>
              <a:buSzPct val="80000"/>
              <a:buNone/>
            </a:pPr>
            <a:r>
              <a:rPr lang="en-US" sz="2800"/>
              <a:t>              REG NO:961721106301</a:t>
            </a:r>
            <a:endParaRPr/>
          </a:p>
        </p:txBody>
      </p:sp>
      <p:pic>
        <p:nvPicPr>
          <p:cNvPr id="36" name="Google Shape;36;p1"/>
          <p:cNvPicPr preferRelativeResize="0"/>
          <p:nvPr/>
        </p:nvPicPr>
        <p:blipFill rotWithShape="1">
          <a:blip r:embed="rId3">
            <a:alphaModFix/>
          </a:blip>
          <a:srcRect b="9" l="0" r="0" t="8649"/>
          <a:stretch/>
        </p:blipFill>
        <p:spPr>
          <a:xfrm>
            <a:off x="-1" y="-1"/>
            <a:ext cx="4634680" cy="4233672"/>
          </a:xfrm>
          <a:prstGeom prst="rect">
            <a:avLst/>
          </a:prstGeom>
          <a:noFill/>
          <a:ln>
            <a:noFill/>
          </a:ln>
        </p:spPr>
      </p:pic>
      <p:pic>
        <p:nvPicPr>
          <p:cNvPr descr="Free stock photo of air, air pollution, chimney" id="37" name="Google Shape;37;p1"/>
          <p:cNvPicPr preferRelativeResize="0"/>
          <p:nvPr/>
        </p:nvPicPr>
        <p:blipFill rotWithShape="1">
          <a:blip r:embed="rId4">
            <a:alphaModFix/>
          </a:blip>
          <a:srcRect b="8" l="0" r="0" t="15181"/>
          <a:stretch/>
        </p:blipFill>
        <p:spPr>
          <a:xfrm>
            <a:off x="3222" y="4233672"/>
            <a:ext cx="4634680" cy="26238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C64E-FB60-EEBC-D88C-A5D7BBC8A9C7}"/>
              </a:ext>
            </a:extLst>
          </p:cNvPr>
          <p:cNvSpPr>
            <a:spLocks noGrp="1"/>
          </p:cNvSpPr>
          <p:nvPr>
            <p:ph type="title"/>
          </p:nvPr>
        </p:nvSpPr>
        <p:spPr/>
        <p:txBody>
          <a:bodyPr/>
          <a:lstStyle/>
          <a:p>
            <a:r>
              <a:rPr lang="en-US" b="1" dirty="0"/>
              <a:t>TABLE OF CONTENTS</a:t>
            </a:r>
          </a:p>
        </p:txBody>
      </p:sp>
      <p:sp>
        <p:nvSpPr>
          <p:cNvPr id="3" name="Content Placeholder 2">
            <a:extLst>
              <a:ext uri="{FF2B5EF4-FFF2-40B4-BE49-F238E27FC236}">
                <a16:creationId xmlns:a16="http://schemas.microsoft.com/office/drawing/2014/main" id="{6FE57C48-DC89-7C89-5DA2-87DE53B0A058}"/>
              </a:ext>
            </a:extLst>
          </p:cNvPr>
          <p:cNvSpPr>
            <a:spLocks noGrp="1"/>
          </p:cNvSpPr>
          <p:nvPr>
            <p:ph idx="1"/>
          </p:nvPr>
        </p:nvSpPr>
        <p:spPr>
          <a:xfrm>
            <a:off x="2742330" y="2096050"/>
            <a:ext cx="7307523" cy="4152349"/>
          </a:xfrm>
        </p:spPr>
        <p:txBody>
          <a:bodyPr vert="horz" lIns="91440" tIns="45720" rIns="91440" bIns="45720" rtlCol="0" anchor="t">
            <a:normAutofit/>
          </a:bodyPr>
          <a:lstStyle/>
          <a:p>
            <a:pPr>
              <a:buClr>
                <a:srgbClr val="8AD0D6"/>
              </a:buClr>
              <a:buFont typeface="Wingdings" charset="2"/>
              <a:buChar char="v"/>
            </a:pPr>
            <a:r>
              <a:rPr lang="en-US" dirty="0"/>
              <a:t> INTRODUCTION</a:t>
            </a:r>
          </a:p>
          <a:p>
            <a:pPr>
              <a:buClr>
                <a:srgbClr val="8AD0D6"/>
              </a:buClr>
              <a:buFont typeface="Wingdings" charset="2"/>
              <a:buChar char="v"/>
            </a:pPr>
            <a:r>
              <a:rPr lang="en-US" dirty="0"/>
              <a:t>EXPLORATORY DATA ANALYSIS</a:t>
            </a:r>
          </a:p>
          <a:p>
            <a:pPr>
              <a:buClr>
                <a:srgbClr val="8AD0D6"/>
              </a:buClr>
              <a:buFont typeface="Wingdings" charset="2"/>
              <a:buChar char="v"/>
            </a:pPr>
            <a:r>
              <a:rPr lang="en-US" dirty="0"/>
              <a:t>AIR QUALITY MEASUREMENT</a:t>
            </a:r>
          </a:p>
          <a:p>
            <a:pPr>
              <a:buClr>
                <a:srgbClr val="8AD0D6"/>
              </a:buClr>
              <a:buFont typeface="Wingdings" charset="2"/>
              <a:buChar char="v"/>
            </a:pPr>
            <a:r>
              <a:rPr lang="en-US" dirty="0"/>
              <a:t>AIR QUALITY PREDICTION</a:t>
            </a:r>
          </a:p>
          <a:p>
            <a:pPr>
              <a:buClr>
                <a:srgbClr val="8AD0D6"/>
              </a:buClr>
              <a:buFont typeface="Wingdings" charset="2"/>
              <a:buChar char="v"/>
            </a:pPr>
            <a:r>
              <a:rPr lang="en-US" dirty="0"/>
              <a:t>CONCLUTION</a:t>
            </a:r>
          </a:p>
          <a:p>
            <a:pPr>
              <a:buClr>
                <a:srgbClr val="8AD0D6"/>
              </a:buClr>
              <a:buFont typeface="Wingdings" charset="2"/>
              <a:buChar char="v"/>
            </a:pPr>
            <a:endParaRPr lang="en-US" dirty="0"/>
          </a:p>
          <a:p>
            <a:pPr>
              <a:buClr>
                <a:srgbClr val="8AD0D6"/>
              </a:buClr>
              <a:buFont typeface="Wingdings" charset="2"/>
              <a:buChar char="v"/>
            </a:pPr>
            <a:endParaRPr lang="en-US" dirty="0"/>
          </a:p>
        </p:txBody>
      </p:sp>
    </p:spTree>
    <p:extLst>
      <p:ext uri="{BB962C8B-B14F-4D97-AF65-F5344CB8AC3E}">
        <p14:creationId xmlns:p14="http://schemas.microsoft.com/office/powerpoint/2010/main" val="3880566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EF3B-B0E7-007D-7F55-7788108C76A0}"/>
              </a:ext>
            </a:extLst>
          </p:cNvPr>
          <p:cNvSpPr>
            <a:spLocks noGrp="1"/>
          </p:cNvSpPr>
          <p:nvPr>
            <p:ph type="title"/>
          </p:nvPr>
        </p:nvSpPr>
        <p:spPr/>
        <p:txBody>
          <a:bodyPr/>
          <a:lstStyle/>
          <a:p>
            <a:br>
              <a:rPr lang="en-US" dirty="0"/>
            </a:br>
            <a:r>
              <a:rPr lang="en-US" dirty="0"/>
              <a:t>Introduction</a:t>
            </a:r>
          </a:p>
        </p:txBody>
      </p:sp>
      <p:sp>
        <p:nvSpPr>
          <p:cNvPr id="3" name="Content Placeholder 2">
            <a:extLst>
              <a:ext uri="{FF2B5EF4-FFF2-40B4-BE49-F238E27FC236}">
                <a16:creationId xmlns:a16="http://schemas.microsoft.com/office/drawing/2014/main" id="{10432685-2CFA-1941-4B6C-02CF6DC2974F}"/>
              </a:ext>
            </a:extLst>
          </p:cNvPr>
          <p:cNvSpPr>
            <a:spLocks noGrp="1"/>
          </p:cNvSpPr>
          <p:nvPr>
            <p:ph idx="1"/>
          </p:nvPr>
        </p:nvSpPr>
        <p:spPr/>
        <p:txBody>
          <a:bodyPr vert="horz" lIns="91440" tIns="45720" rIns="91440" bIns="45720" rtlCol="0" anchor="t">
            <a:normAutofit lnSpcReduction="10000"/>
          </a:bodyPr>
          <a:lstStyle/>
          <a:p>
            <a:r>
              <a:rPr lang="en-US" sz="3200" b="1" dirty="0">
                <a:ea typeface="+mj-lt"/>
                <a:cs typeface="+mj-lt"/>
              </a:rPr>
              <a:t>Air pollution is one of the greatest environmental risk to health. By reducing air pollution levels, countries can reduce the burden of disease from stroke, heart disease, lung cancer, and both chronic and acute respiratory diseases, including asthma.</a:t>
            </a:r>
            <a:endParaRPr lang="en-US" sz="3200" dirty="0"/>
          </a:p>
          <a:p>
            <a:pPr>
              <a:buClr>
                <a:srgbClr val="8AD0D6"/>
              </a:buClr>
            </a:pPr>
            <a:r>
              <a:rPr lang="en-US" sz="3200" b="1" dirty="0"/>
              <a:t>Here we are studied about the air quality analysis methods in Tamil Nadu</a:t>
            </a:r>
          </a:p>
        </p:txBody>
      </p:sp>
    </p:spTree>
    <p:extLst>
      <p:ext uri="{BB962C8B-B14F-4D97-AF65-F5344CB8AC3E}">
        <p14:creationId xmlns:p14="http://schemas.microsoft.com/office/powerpoint/2010/main" val="243853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8C66-BA23-5DBC-1293-CDBE04664B8A}"/>
              </a:ext>
            </a:extLst>
          </p:cNvPr>
          <p:cNvSpPr>
            <a:spLocks noGrp="1"/>
          </p:cNvSpPr>
          <p:nvPr>
            <p:ph type="title"/>
          </p:nvPr>
        </p:nvSpPr>
        <p:spPr>
          <a:xfrm>
            <a:off x="6152637" y="327342"/>
            <a:ext cx="5205554" cy="1943910"/>
          </a:xfrm>
        </p:spPr>
        <p:txBody>
          <a:bodyPr>
            <a:normAutofit/>
          </a:bodyPr>
          <a:lstStyle/>
          <a:p>
            <a:pPr>
              <a:lnSpc>
                <a:spcPct val="90000"/>
              </a:lnSpc>
            </a:pPr>
            <a:r>
              <a:rPr lang="en-US" sz="3600" dirty="0"/>
              <a:t> </a:t>
            </a:r>
            <a:br>
              <a:rPr lang="en-US" sz="3600" dirty="0"/>
            </a:br>
            <a:r>
              <a:rPr lang="en-US" sz="3600" dirty="0"/>
              <a:t>EXPLORATORY DATA</a:t>
            </a:r>
            <a:br>
              <a:rPr lang="en-US" sz="3600" dirty="0"/>
            </a:br>
            <a:r>
              <a:rPr lang="en-US" sz="3600" dirty="0"/>
              <a:t>     ANALYSIS</a:t>
            </a:r>
          </a:p>
        </p:txBody>
      </p:sp>
      <p:pic>
        <p:nvPicPr>
          <p:cNvPr id="5" name="Picture 4" descr="Magnifying glass showing decling performance">
            <a:extLst>
              <a:ext uri="{FF2B5EF4-FFF2-40B4-BE49-F238E27FC236}">
                <a16:creationId xmlns:a16="http://schemas.microsoft.com/office/drawing/2014/main" id="{13FC2D5C-95C6-9692-E3BD-A6B7EEE979EE}"/>
              </a:ext>
            </a:extLst>
          </p:cNvPr>
          <p:cNvPicPr>
            <a:picLocks noChangeAspect="1"/>
          </p:cNvPicPr>
          <p:nvPr/>
        </p:nvPicPr>
        <p:blipFill rotWithShape="1">
          <a:blip r:embed="rId3"/>
          <a:srcRect l="22354" r="18414" b="-3"/>
          <a:stretch/>
        </p:blipFill>
        <p:spPr>
          <a:xfrm>
            <a:off x="-2" y="10"/>
            <a:ext cx="6094407" cy="6857990"/>
          </a:xfrm>
          <a:prstGeom prst="rect">
            <a:avLst/>
          </a:prstGeom>
        </p:spPr>
      </p:pic>
      <p:sp>
        <p:nvSpPr>
          <p:cNvPr id="3" name="Content Placeholder 2">
            <a:extLst>
              <a:ext uri="{FF2B5EF4-FFF2-40B4-BE49-F238E27FC236}">
                <a16:creationId xmlns:a16="http://schemas.microsoft.com/office/drawing/2014/main" id="{5CEEE5B2-B47A-6366-22F7-A468E0DB3D61}"/>
              </a:ext>
            </a:extLst>
          </p:cNvPr>
          <p:cNvSpPr>
            <a:spLocks noGrp="1"/>
          </p:cNvSpPr>
          <p:nvPr>
            <p:ph idx="1"/>
          </p:nvPr>
        </p:nvSpPr>
        <p:spPr>
          <a:xfrm>
            <a:off x="6742108" y="2438400"/>
            <a:ext cx="3307744" cy="3809999"/>
          </a:xfrm>
        </p:spPr>
        <p:txBody>
          <a:bodyPr vert="horz" lIns="91440" tIns="45720" rIns="91440" bIns="45720" rtlCol="0">
            <a:normAutofit/>
          </a:bodyPr>
          <a:lstStyle/>
          <a:p>
            <a:pPr>
              <a:buFont typeface="Wingdings" charset="2"/>
              <a:buChar char="v"/>
            </a:pPr>
            <a:r>
              <a:rPr lang="en-US">
                <a:ea typeface="+mj-lt"/>
                <a:cs typeface="+mj-lt"/>
              </a:rPr>
              <a:t>Exploratory data analysis is performed on the raw data. The insights gained from the analysis helps to identify the pre- processing tasks that need to be performed to form the dataset for building the air quality prediction model.</a:t>
            </a:r>
            <a:endParaRPr lang="en-US" dirty="0"/>
          </a:p>
          <a:p>
            <a:pPr>
              <a:buClr>
                <a:srgbClr val="8AD0D6"/>
              </a:buClr>
              <a:buFont typeface="Wingdings" charset="2"/>
              <a:buChar char="v"/>
            </a:pPr>
            <a:endParaRPr lang="en-US" dirty="0"/>
          </a:p>
        </p:txBody>
      </p:sp>
    </p:spTree>
    <p:extLst>
      <p:ext uri="{BB962C8B-B14F-4D97-AF65-F5344CB8AC3E}">
        <p14:creationId xmlns:p14="http://schemas.microsoft.com/office/powerpoint/2010/main" val="685172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1343-0E17-DFE6-AF67-46535AC6B2EA}"/>
              </a:ext>
            </a:extLst>
          </p:cNvPr>
          <p:cNvSpPr>
            <a:spLocks noGrp="1"/>
          </p:cNvSpPr>
          <p:nvPr>
            <p:ph type="title"/>
          </p:nvPr>
        </p:nvSpPr>
        <p:spPr>
          <a:xfrm>
            <a:off x="301055" y="481472"/>
            <a:ext cx="9534119" cy="969210"/>
          </a:xfrm>
        </p:spPr>
        <p:txBody>
          <a:bodyPr/>
          <a:lstStyle/>
          <a:p>
            <a:r>
              <a:rPr lang="en-US" sz="3200" b="1" dirty="0"/>
              <a:t>AIR QUALITY MEASURMENT</a:t>
            </a:r>
            <a:br>
              <a:rPr lang="en-US" sz="3600" dirty="0"/>
            </a:br>
            <a:endParaRPr lang="en-US" sz="3600" dirty="0"/>
          </a:p>
        </p:txBody>
      </p:sp>
      <p:sp>
        <p:nvSpPr>
          <p:cNvPr id="3" name="Content Placeholder 2">
            <a:extLst>
              <a:ext uri="{FF2B5EF4-FFF2-40B4-BE49-F238E27FC236}">
                <a16:creationId xmlns:a16="http://schemas.microsoft.com/office/drawing/2014/main" id="{E7A781F8-D81A-7EBE-77B5-A7B009AA87E9}"/>
              </a:ext>
            </a:extLst>
          </p:cNvPr>
          <p:cNvSpPr>
            <a:spLocks noGrp="1"/>
          </p:cNvSpPr>
          <p:nvPr>
            <p:ph idx="1"/>
          </p:nvPr>
        </p:nvSpPr>
        <p:spPr>
          <a:xfrm>
            <a:off x="1088935" y="1377183"/>
            <a:ext cx="8960918" cy="4871216"/>
          </a:xfrm>
        </p:spPr>
        <p:txBody>
          <a:bodyPr vert="horz" lIns="91440" tIns="45720" rIns="91440" bIns="45720" rtlCol="0" anchor="t">
            <a:noAutofit/>
          </a:bodyPr>
          <a:lstStyle/>
          <a:p>
            <a:r>
              <a:rPr lang="en-US" sz="2400" b="1" dirty="0">
                <a:solidFill>
                  <a:schemeClr val="tx1">
                    <a:lumMod val="95000"/>
                  </a:schemeClr>
                </a:solidFill>
                <a:ea typeface="+mj-lt"/>
                <a:cs typeface="+mj-lt"/>
              </a:rPr>
              <a:t>Air quality is measured with the Air Quality Index, or AQI. The AQI works like a thermometer that runs from 0 to 500 degrees. However, instead of showing changes in the temperature, the AQI is a way of showing changes in the amount of pollution in the air.</a:t>
            </a:r>
          </a:p>
          <a:p>
            <a:pPr>
              <a:buClr>
                <a:srgbClr val="8AD0D6"/>
              </a:buClr>
            </a:pPr>
            <a:r>
              <a:rPr lang="en-US" sz="2400" b="1">
                <a:solidFill>
                  <a:schemeClr val="tx1">
                    <a:lumMod val="95000"/>
                  </a:schemeClr>
                </a:solidFill>
                <a:ea typeface="+mj-lt"/>
                <a:cs typeface="+mj-lt"/>
              </a:rPr>
              <a:t>Air quality is a measure of how clean or polluted the air is. Monitoring air quality is important because polluted air can be bad for our health—and the health of the environment.</a:t>
            </a:r>
            <a:endParaRPr lang="en-US" sz="2400" b="1">
              <a:solidFill>
                <a:schemeClr val="tx1">
                  <a:lumMod val="95000"/>
                </a:schemeClr>
              </a:solidFill>
            </a:endParaRPr>
          </a:p>
          <a:p>
            <a:pPr>
              <a:buClr>
                <a:srgbClr val="8AD0D6"/>
              </a:buClr>
            </a:pPr>
            <a:r>
              <a:rPr lang="en-US" sz="2400" b="1">
                <a:solidFill>
                  <a:schemeClr val="tx1">
                    <a:lumMod val="95000"/>
                  </a:schemeClr>
                </a:solidFill>
                <a:ea typeface="+mj-lt"/>
                <a:cs typeface="+mj-lt"/>
              </a:rPr>
              <a:t>Air quality is measured with the Air Quality Index, or AQI. The AQI works sort of like a thermometer that runs from 0 to 500 degrees. However, instead of showing changes in the temperature, the AQI is a way of showing changes in the amount of pollution in the air.</a:t>
            </a:r>
            <a:endParaRPr lang="en-US" sz="2400" b="1">
              <a:solidFill>
                <a:schemeClr val="tx1">
                  <a:lumMod val="95000"/>
                </a:schemeClr>
              </a:solidFill>
            </a:endParaRPr>
          </a:p>
          <a:p>
            <a:pPr>
              <a:buClr>
                <a:srgbClr val="8AD0D6"/>
              </a:buClr>
            </a:pPr>
            <a:endParaRPr lang="en-US" sz="1200" dirty="0">
              <a:solidFill>
                <a:srgbClr val="222222"/>
              </a:solidFill>
            </a:endParaRPr>
          </a:p>
        </p:txBody>
      </p:sp>
    </p:spTree>
    <p:extLst>
      <p:ext uri="{BB962C8B-B14F-4D97-AF65-F5344CB8AC3E}">
        <p14:creationId xmlns:p14="http://schemas.microsoft.com/office/powerpoint/2010/main" val="3289470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8AAD-5CEE-3F35-BF3C-B72505B644E8}"/>
              </a:ext>
            </a:extLst>
          </p:cNvPr>
          <p:cNvSpPr>
            <a:spLocks noGrp="1"/>
          </p:cNvSpPr>
          <p:nvPr>
            <p:ph type="title"/>
          </p:nvPr>
        </p:nvSpPr>
        <p:spPr>
          <a:xfrm>
            <a:off x="186036" y="797774"/>
            <a:ext cx="9864798" cy="1055474"/>
          </a:xfrm>
        </p:spPr>
        <p:txBody>
          <a:bodyPr/>
          <a:lstStyle/>
          <a:p>
            <a:r>
              <a:rPr lang="en-US" sz="3600" b="1" dirty="0"/>
              <a:t>AIR QUALITY PREDICTION</a:t>
            </a:r>
          </a:p>
        </p:txBody>
      </p:sp>
      <p:sp>
        <p:nvSpPr>
          <p:cNvPr id="3" name="Content Placeholder 2">
            <a:extLst>
              <a:ext uri="{FF2B5EF4-FFF2-40B4-BE49-F238E27FC236}">
                <a16:creationId xmlns:a16="http://schemas.microsoft.com/office/drawing/2014/main" id="{8D372619-0078-511B-AE30-8E1D082E035B}"/>
              </a:ext>
            </a:extLst>
          </p:cNvPr>
          <p:cNvSpPr>
            <a:spLocks noGrp="1"/>
          </p:cNvSpPr>
          <p:nvPr>
            <p:ph idx="1"/>
          </p:nvPr>
        </p:nvSpPr>
        <p:spPr/>
        <p:txBody>
          <a:bodyPr vert="horz" lIns="91440" tIns="45720" rIns="91440" bIns="45720" rtlCol="0" anchor="t">
            <a:normAutofit/>
          </a:bodyPr>
          <a:lstStyle/>
          <a:p>
            <a:r>
              <a:rPr lang="en-US" sz="2800" b="1" dirty="0">
                <a:solidFill>
                  <a:srgbClr val="E8EAED"/>
                </a:solidFill>
                <a:ea typeface="+mj-lt"/>
                <a:cs typeface="+mj-lt"/>
              </a:rPr>
              <a:t>To predict the AQI, </a:t>
            </a:r>
            <a:r>
              <a:rPr lang="en-US" sz="2800" b="1" dirty="0">
                <a:solidFill>
                  <a:srgbClr val="E2EEFF"/>
                </a:solidFill>
                <a:ea typeface="+mj-lt"/>
                <a:cs typeface="+mj-lt"/>
              </a:rPr>
              <a:t>MLR and supervised machine learning technique</a:t>
            </a:r>
            <a:r>
              <a:rPr lang="en-US" sz="2800" b="1" dirty="0">
                <a:solidFill>
                  <a:srgbClr val="E8EAED"/>
                </a:solidFill>
                <a:ea typeface="+mj-lt"/>
                <a:cs typeface="+mj-lt"/>
              </a:rPr>
              <a:t> were used. Various quantitative indices were used to assess the performance. </a:t>
            </a:r>
            <a:endParaRPr lang="en-US" sz="2800" b="1">
              <a:solidFill>
                <a:srgbClr val="FFFFFF"/>
              </a:solidFill>
              <a:ea typeface="+mj-lt"/>
              <a:cs typeface="+mj-lt"/>
            </a:endParaRPr>
          </a:p>
          <a:p>
            <a:pPr>
              <a:buClr>
                <a:srgbClr val="8AD0D6"/>
              </a:buClr>
            </a:pPr>
            <a:r>
              <a:rPr lang="en-US" sz="2800" b="1" dirty="0">
                <a:solidFill>
                  <a:srgbClr val="E8EAED"/>
                </a:solidFill>
                <a:ea typeface="+mj-lt"/>
                <a:cs typeface="+mj-lt"/>
              </a:rPr>
              <a:t>Second, to forecast the AQI in the future, the ARIMA time series model was used. Both models were found to be highly accurate and efficient in forecasting the AQI</a:t>
            </a:r>
            <a:endParaRPr lang="en-US" sz="2800" b="1" dirty="0"/>
          </a:p>
        </p:txBody>
      </p:sp>
    </p:spTree>
    <p:extLst>
      <p:ext uri="{BB962C8B-B14F-4D97-AF65-F5344CB8AC3E}">
        <p14:creationId xmlns:p14="http://schemas.microsoft.com/office/powerpoint/2010/main" val="388942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8AD6A-2EA5-B97B-E8C3-F87443219168}"/>
              </a:ext>
            </a:extLst>
          </p:cNvPr>
          <p:cNvSpPr>
            <a:spLocks noGrp="1"/>
          </p:cNvSpPr>
          <p:nvPr>
            <p:ph type="title"/>
          </p:nvPr>
        </p:nvSpPr>
        <p:spPr>
          <a:xfrm>
            <a:off x="246364" y="1060586"/>
            <a:ext cx="6590756" cy="1191001"/>
          </a:xfrm>
        </p:spPr>
        <p:txBody>
          <a:bodyPr>
            <a:normAutofit/>
          </a:bodyPr>
          <a:lstStyle/>
          <a:p>
            <a:r>
              <a:rPr lang="en-US" dirty="0">
                <a:solidFill>
                  <a:srgbClr val="EBEBEB"/>
                </a:solidFill>
              </a:rPr>
              <a:t>CONCLUSION</a:t>
            </a:r>
          </a:p>
        </p:txBody>
      </p:sp>
      <p:sp>
        <p:nvSpPr>
          <p:cNvPr id="3" name="Content Placeholder 2">
            <a:extLst>
              <a:ext uri="{FF2B5EF4-FFF2-40B4-BE49-F238E27FC236}">
                <a16:creationId xmlns:a16="http://schemas.microsoft.com/office/drawing/2014/main" id="{200C921E-D555-48E4-78EC-E0E1D529D1BD}"/>
              </a:ext>
            </a:extLst>
          </p:cNvPr>
          <p:cNvSpPr>
            <a:spLocks noGrp="1"/>
          </p:cNvSpPr>
          <p:nvPr>
            <p:ph idx="1"/>
          </p:nvPr>
        </p:nvSpPr>
        <p:spPr>
          <a:xfrm>
            <a:off x="648930" y="2438400"/>
            <a:ext cx="6188189" cy="3785419"/>
          </a:xfrm>
        </p:spPr>
        <p:txBody>
          <a:bodyPr vert="horz" lIns="91440" tIns="45720" rIns="91440" bIns="45720" rtlCol="0" anchor="t">
            <a:normAutofit/>
          </a:bodyPr>
          <a:lstStyle/>
          <a:p>
            <a:r>
              <a:rPr lang="en-US" sz="2400" b="1" dirty="0">
                <a:solidFill>
                  <a:srgbClr val="FFFFFF"/>
                </a:solidFill>
                <a:ea typeface="+mj-lt"/>
                <a:cs typeface="+mj-lt"/>
              </a:rPr>
              <a:t>In conclusion, ambient air pollution is a health hazard. It is a global challenge, as evidence shows that adverse effects still exist even at relatively low air pollutant concentrations, and so no threshold values for classical air pollutants can be established based on the available data.</a:t>
            </a:r>
            <a:endParaRPr lang="en-US" sz="2400" b="1" dirty="0">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Smoke from factory">
            <a:extLst>
              <a:ext uri="{FF2B5EF4-FFF2-40B4-BE49-F238E27FC236}">
                <a16:creationId xmlns:a16="http://schemas.microsoft.com/office/drawing/2014/main" id="{95EA2627-7666-7B1C-7C35-C195EF924C9F}"/>
              </a:ext>
            </a:extLst>
          </p:cNvPr>
          <p:cNvPicPr>
            <a:picLocks noChangeAspect="1"/>
          </p:cNvPicPr>
          <p:nvPr/>
        </p:nvPicPr>
        <p:blipFill rotWithShape="1">
          <a:blip r:embed="rId3"/>
          <a:srcRect l="43260" r="8502" b="-4"/>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580329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4A264-B13D-3E44-7EBA-EAD703E5E582}"/>
              </a:ext>
            </a:extLst>
          </p:cNvPr>
          <p:cNvSpPr>
            <a:spLocks noGrp="1"/>
          </p:cNvSpPr>
          <p:nvPr>
            <p:ph type="title"/>
          </p:nvPr>
        </p:nvSpPr>
        <p:spPr>
          <a:xfrm>
            <a:off x="8115856" y="491994"/>
            <a:ext cx="3831011" cy="6042619"/>
          </a:xfrm>
        </p:spPr>
        <p:txBody>
          <a:bodyPr vert="horz" lIns="91440" tIns="45720" rIns="91440" bIns="45720" rtlCol="0" anchor="b">
            <a:normAutofit/>
          </a:bodyPr>
          <a:lstStyle/>
          <a:p>
            <a:r>
              <a:rPr lang="en-US" sz="4000" dirty="0">
                <a:solidFill>
                  <a:srgbClr val="EBEBEB"/>
                </a:solidFill>
              </a:rPr>
              <a:t>SAVE NATURE</a:t>
            </a:r>
            <a:br>
              <a:rPr lang="en-US" sz="4000" dirty="0"/>
            </a:br>
            <a:br>
              <a:rPr lang="en-US" sz="4800" dirty="0">
                <a:solidFill>
                  <a:srgbClr val="EBEBEB"/>
                </a:solidFill>
              </a:rPr>
            </a:br>
            <a:br>
              <a:rPr lang="en-US" sz="4800" dirty="0">
                <a:solidFill>
                  <a:srgbClr val="EBEBEB"/>
                </a:solidFill>
              </a:rPr>
            </a:br>
            <a:br>
              <a:rPr lang="en-US" sz="4800" dirty="0">
                <a:solidFill>
                  <a:srgbClr val="EBEBEB"/>
                </a:solidFill>
              </a:rPr>
            </a:br>
            <a:br>
              <a:rPr lang="en-US" sz="4800" dirty="0"/>
            </a:br>
            <a:r>
              <a:rPr lang="en-US" sz="4800" i="1" dirty="0">
                <a:solidFill>
                  <a:srgbClr val="EBEBEB"/>
                </a:solidFill>
                <a:latin typeface="DaunPenh"/>
                <a:cs typeface="DaunPenh"/>
              </a:rPr>
              <a:t>    THANK YOU</a:t>
            </a:r>
            <a:br>
              <a:rPr lang="en-US" sz="4800" dirty="0">
                <a:solidFill>
                  <a:srgbClr val="EBEBEB"/>
                </a:solidFill>
              </a:rPr>
            </a:br>
            <a:endParaRPr lang="en-US" sz="4800" dirty="0">
              <a:solidFill>
                <a:srgbClr val="EBEBEB"/>
              </a:solidFill>
            </a:endParaRPr>
          </a:p>
        </p:txBody>
      </p:sp>
      <p:sp>
        <p:nvSpPr>
          <p:cNvPr id="2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Light bulb on green grass">
            <a:extLst>
              <a:ext uri="{FF2B5EF4-FFF2-40B4-BE49-F238E27FC236}">
                <a16:creationId xmlns:a16="http://schemas.microsoft.com/office/drawing/2014/main" id="{D4A3B1DC-555E-C6D8-2724-6560EC1B2E35}"/>
              </a:ext>
            </a:extLst>
          </p:cNvPr>
          <p:cNvPicPr>
            <a:picLocks noChangeAspect="1"/>
          </p:cNvPicPr>
          <p:nvPr/>
        </p:nvPicPr>
        <p:blipFill rotWithShape="1">
          <a:blip r:embed="rId7"/>
          <a:srcRect l="12049" r="12473" b="-10"/>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5" name="Rectangle 2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731867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